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1E"/>
    <a:srgbClr val="00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8A0C7-EDF3-48A3-A5A6-8F15AAFAC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95C2B-C4CF-4D99-AD07-159902532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EBACEF-29BD-4856-B757-B3004015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D27E-7F03-4EEA-BA33-21E28470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DDBF2-0CCB-4DBA-A725-342E02B4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0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0B52D-62F0-48B5-8E41-5B09AC54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44002A-9375-455E-AC8B-FA050DA0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AF602-33EE-416F-974C-BDB2F32D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1E10C-3434-4DCF-A695-7C6C759E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44C33-9D47-4903-A7E4-46ED7153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6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79D07D-E9F3-4C76-9577-ADA4137FF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959072-CD7D-47C2-8771-768EE41B3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13E2F-B576-4AC8-AAB3-2C3AEB90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A9EE5-3F59-482D-BF19-6196E211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7B26B-8E4D-40BA-A743-A16DDEAB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3D2A-B5DC-41A5-813B-6A011509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366A8-20BC-438C-8C1C-41021EEF9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7F068-6797-437A-93B1-54A9ED34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4F245-E158-412A-97E8-069CDC57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7BFEC-2B69-40DC-A9BA-BA5D5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8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4A38B-9B3A-4707-AB44-537DE10F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5A2209-4C94-4141-B08D-719EBD871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0D6596-97A2-4D4E-8C62-D4824779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F9937-E835-4769-84D0-00A34809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D484E-CFD5-4F37-8BAD-A3FAD69B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2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D798C-B63B-4096-8D40-180A40FA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EB719-2255-4BB3-823E-8AA940579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4CAA87-B8CE-4E6E-8550-F45E71E5C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56695B-5174-4BB7-B0AB-A4FE7FEA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C2CC6-DD98-4E38-8178-AC531CAB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750A1A-CCCA-40D1-8D67-E64847DA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7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738B6-9511-45BA-A057-C4F5986A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29991-3FD1-483D-85DA-2840E8CB1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76D8F4-5987-4DA9-8E3B-21AB2A17A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262829-8A54-4F93-9572-4B415543F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DAB56C-01B2-4790-BCEB-3E82F0AD9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F3D0F8-FCE3-4ADF-B1E3-954A107F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B3FEA1-0922-40BA-8380-18DA8818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F15D8-D904-4D7E-8AB2-75C9C33D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1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325F1-ED8E-480D-965A-E83BA1FA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85B57-ADDE-4BE9-BE8F-87D4804F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5B507E-15FD-472C-A95B-1726C22E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CDB0F-9A6F-4255-9E58-B7C2FFA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2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FC2F34-C389-4EC7-BB51-C41AAD01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6BA07-88B1-4B17-8A81-B3AA782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AAC711-DBCF-405B-95E9-3BD6EDA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5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31A08-D622-4A92-B8AF-1B29D67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60C44-3050-4A95-A832-44A06EFF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CD5E6-C404-4DE9-BBDC-75A1C04F8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9325A4-826A-4501-8F98-3F7B2C64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7AB5DD-9B3C-421A-8BA7-5F8F22C0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09BE12-C704-42E7-8210-BF463B11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1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67ED8-FE0F-4F94-90CF-929BA6E4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8F7B23-A080-42A7-A692-393CF8922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66EAE5-4B4B-407F-853B-ED278417A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509808-5F8D-4A1A-B808-65508580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C7713F-4BEE-4571-BB6B-0C73FEB2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50B0E-FB4C-4B58-BD88-B5682C88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2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A62AD-96E3-4E36-B582-2C2F24B3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E2EE0-BAB6-4EBC-9391-9219056AE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525D6-2675-4A2C-948B-DD8A7B0B2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4DDFF-FC89-4A03-A678-7A9B719441E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62D91-A403-4A51-9BB3-44FA55D6B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A28F7-18CE-4AFD-8BBC-C397E07CC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BDDA-5258-494D-AB0C-6CF5C1CA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40E64-477D-4BB0-89DE-E00DF375C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122" y="149262"/>
            <a:ext cx="9851756" cy="250257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Готовимся к ОГЭ: арифметическая и геометрическая прогрессии»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0D8AD4-B41F-4AE7-BDA1-F27F5ABE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9357" y="5381785"/>
            <a:ext cx="5765370" cy="118174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А. Гордеева, учитель математики МОУ «Гимназия №1 им. В. Я. Шишкова»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A8598-E654-44AE-AD1B-9F1632FD2BBA}"/>
              </a:ext>
            </a:extLst>
          </p:cNvPr>
          <p:cNvSpPr/>
          <p:nvPr/>
        </p:nvSpPr>
        <p:spPr>
          <a:xfrm>
            <a:off x="4187483" y="2807294"/>
            <a:ext cx="6461760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818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«Мало иметь хороший ум,</a:t>
            </a:r>
            <a:endParaRPr lang="ru-RU" sz="4000" i="1" dirty="0">
              <a:solidFill>
                <a:srgbClr val="000818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818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главное-хорошо его применять»</a:t>
            </a:r>
            <a:endParaRPr lang="ru-RU" sz="4000" i="1" dirty="0">
              <a:solidFill>
                <a:srgbClr val="000818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4000" i="1" dirty="0">
                <a:solidFill>
                  <a:srgbClr val="000818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Рене Декарт</a:t>
            </a:r>
            <a:endParaRPr lang="ru-RU" sz="4000" i="1" dirty="0">
              <a:solidFill>
                <a:srgbClr val="00081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4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E27C6D-8029-4DC1-9301-0E06E72BE9D6}"/>
              </a:ext>
            </a:extLst>
          </p:cNvPr>
          <p:cNvSpPr/>
          <p:nvPr/>
        </p:nvSpPr>
        <p:spPr>
          <a:xfrm>
            <a:off x="1174071" y="9451"/>
            <a:ext cx="9515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A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 для самостоятельной работы</a:t>
            </a:r>
            <a:endParaRPr lang="ru-RU" sz="4400" dirty="0">
              <a:solidFill>
                <a:srgbClr val="000A1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824257-7D10-4F1D-B9E6-38ECC178111F}"/>
              </a:ext>
            </a:extLst>
          </p:cNvPr>
          <p:cNvSpPr/>
          <p:nvPr/>
        </p:nvSpPr>
        <p:spPr>
          <a:xfrm>
            <a:off x="0" y="778892"/>
            <a:ext cx="6096000" cy="5990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Бизнесмен Бубликов получил в 2000 году прибыль в размере 5000 рублей. Каждый следующий год его прибыль увеличивалась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300% по сравнению с предыдущим годом. Сколько рублей заработал Бубликов за 2003 год?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ustaliy.ru/wp-content/uploads/2019/09/1b493e710a9ad8173ee4549a3ad13c33.jpg">
            <a:extLst>
              <a:ext uri="{FF2B5EF4-FFF2-40B4-BE49-F238E27FC236}">
                <a16:creationId xmlns:a16="http://schemas.microsoft.com/office/drawing/2014/main" id="{74144CA8-3F6A-4DA5-8BC9-F8DEF10C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16" y="1174652"/>
            <a:ext cx="6286081" cy="45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изогнутая вниз 8">
            <a:hlinkClick r:id="rId3" action="ppaction://hlinksldjump"/>
            <a:extLst>
              <a:ext uri="{FF2B5EF4-FFF2-40B4-BE49-F238E27FC236}">
                <a16:creationId xmlns:a16="http://schemas.microsoft.com/office/drawing/2014/main" id="{8E1323DD-1EE2-4260-9411-3C3EB3F7E774}"/>
              </a:ext>
            </a:extLst>
          </p:cNvPr>
          <p:cNvSpPr/>
          <p:nvPr/>
        </p:nvSpPr>
        <p:spPr>
          <a:xfrm>
            <a:off x="10438228" y="6079107"/>
            <a:ext cx="900332" cy="576775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4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E27C6D-8029-4DC1-9301-0E06E72BE9D6}"/>
              </a:ext>
            </a:extLst>
          </p:cNvPr>
          <p:cNvSpPr/>
          <p:nvPr/>
        </p:nvSpPr>
        <p:spPr>
          <a:xfrm>
            <a:off x="1174071" y="9451"/>
            <a:ext cx="9515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A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 для самостоятельной работы</a:t>
            </a:r>
            <a:endParaRPr lang="ru-RU" sz="4400" dirty="0">
              <a:solidFill>
                <a:srgbClr val="000A1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68BB9-A1A6-4BB3-A9CF-6D47405A4E11}"/>
              </a:ext>
            </a:extLst>
          </p:cNvPr>
          <p:cNvSpPr/>
          <p:nvPr/>
        </p:nvSpPr>
        <p:spPr>
          <a:xfrm>
            <a:off x="84406" y="4484121"/>
            <a:ext cx="12023188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лесу живут белки, каждая из которых, придя на опушку, съедает 10 орехов. В первый день на опушку пришли 6 белок. В каждый следующий на опушку приходило на две белки больше. Сколько орехов съели белки за 30 дней?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allbox.ru/resize/1920x1080/wallpapers/main2/201711/148939081358c64cddeaccd5.81790578.jpg">
            <a:extLst>
              <a:ext uri="{FF2B5EF4-FFF2-40B4-BE49-F238E27FC236}">
                <a16:creationId xmlns:a16="http://schemas.microsoft.com/office/drawing/2014/main" id="{BD5C99D3-0946-4044-89B6-684CBD6E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32" y="717496"/>
            <a:ext cx="6696222" cy="37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F78F6-4869-40FF-9D1D-8E51B151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00" y="255479"/>
            <a:ext cx="8978741" cy="63470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264F0D-CEC4-4319-BBFE-56F495C05E38}"/>
              </a:ext>
            </a:extLst>
          </p:cNvPr>
          <p:cNvSpPr/>
          <p:nvPr/>
        </p:nvSpPr>
        <p:spPr>
          <a:xfrm>
            <a:off x="698696" y="369455"/>
            <a:ext cx="915122" cy="6347041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4000" b="1" dirty="0">
                <a:solidFill>
                  <a:srgbClr val="000A1E"/>
                </a:solidFill>
                <a:latin typeface="Times New Roman" panose="02020603050405020304" pitchFamily="18" charset="0"/>
              </a:rPr>
              <a:t>РЕФЛЕКСИЯ</a:t>
            </a:r>
            <a:endParaRPr lang="ru-RU" sz="4000" dirty="0">
              <a:solidFill>
                <a:srgbClr val="000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3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B4F4F3-0494-4790-8B4E-39BEA3EAA27A}"/>
              </a:ext>
            </a:extLst>
          </p:cNvPr>
          <p:cNvSpPr/>
          <p:nvPr/>
        </p:nvSpPr>
        <p:spPr>
          <a:xfrm>
            <a:off x="3091972" y="219372"/>
            <a:ext cx="60080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0A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Домашнее задание</a:t>
            </a:r>
            <a:endParaRPr lang="ru-RU" sz="5400" dirty="0">
              <a:solidFill>
                <a:srgbClr val="000A1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332187-AD6B-4495-A0FC-5B5CB9091D6E}"/>
              </a:ext>
            </a:extLst>
          </p:cNvPr>
          <p:cNvSpPr/>
          <p:nvPr/>
        </p:nvSpPr>
        <p:spPr>
          <a:xfrm>
            <a:off x="472758" y="1442262"/>
            <a:ext cx="11321452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Сборник ОГЭ задание № 14 (вариант ). Одну задачу я попрошу вас решить способом, разобранным на уроке, а остальные любым для вас удобным.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.siteapi.org/0y13GzFpYQ_4Th5iLlZVzHfFmjQ=/0x0:1048x792/283bab86ad21405.s2.siteapi.org/img/c4q6bybgkdcgs4cogsgsgo4gs8wg0w">
            <a:extLst>
              <a:ext uri="{FF2B5EF4-FFF2-40B4-BE49-F238E27FC236}">
                <a16:creationId xmlns:a16="http://schemas.microsoft.com/office/drawing/2014/main" id="{57277336-18BC-4BD5-B413-76B52AF9E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35" y="2768220"/>
            <a:ext cx="5411384" cy="40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0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DF086B-7407-4D51-869A-C460B7FBE322}"/>
              </a:ext>
            </a:extLst>
          </p:cNvPr>
          <p:cNvSpPr/>
          <p:nvPr/>
        </p:nvSpPr>
        <p:spPr>
          <a:xfrm>
            <a:off x="3014479" y="622328"/>
            <a:ext cx="7012923" cy="1323439"/>
          </a:xfrm>
          <a:prstGeom prst="rect">
            <a:avLst/>
          </a:prstGeom>
          <a:effectLst>
            <a:glow rad="127000">
              <a:schemeClr val="bg1"/>
            </a:glow>
            <a:softEdge rad="101600"/>
          </a:effectLst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000A1E"/>
                </a:solidFill>
                <a:effectLst>
                  <a:glow rad="127000">
                    <a:srgbClr val="FF0000"/>
                  </a:glo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МОЛОДЦЫ!</a:t>
            </a:r>
            <a:endParaRPr lang="ru-RU" sz="8000" dirty="0">
              <a:solidFill>
                <a:srgbClr val="000A1E"/>
              </a:solidFill>
              <a:effectLst>
                <a:glow rad="127000">
                  <a:srgbClr val="FF0000"/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908BE-E74B-4E82-B937-7B74FEB17387}"/>
              </a:ext>
            </a:extLst>
          </p:cNvPr>
          <p:cNvSpPr/>
          <p:nvPr/>
        </p:nvSpPr>
        <p:spPr>
          <a:xfrm>
            <a:off x="1511144" y="1945767"/>
            <a:ext cx="11135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Спасибо за урок</a:t>
            </a:r>
            <a:endParaRPr lang="ru-RU" sz="12000" dirty="0">
              <a:solidFill>
                <a:srgbClr val="000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44" name="Picture 4" descr="https://www.iphones.ru/wp-content/uploads/2018/10/45294F57-A0B5-4195-9836-859138ABBBB6.jpeg">
            <a:extLst>
              <a:ext uri="{FF2B5EF4-FFF2-40B4-BE49-F238E27FC236}">
                <a16:creationId xmlns:a16="http://schemas.microsoft.com/office/drawing/2014/main" id="{C42243E6-0A7C-4FB7-838D-3FFB11E8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92" y="3693756"/>
            <a:ext cx="4548773" cy="3028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7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CB76A4-74B1-4667-B262-D583FCDE7CC7}"/>
              </a:ext>
            </a:extLst>
          </p:cNvPr>
          <p:cNvSpPr/>
          <p:nvPr/>
        </p:nvSpPr>
        <p:spPr>
          <a:xfrm>
            <a:off x="1549791" y="509258"/>
            <a:ext cx="9577754" cy="583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0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   </a:t>
            </a:r>
            <a:endParaRPr lang="ru-RU" sz="4400" dirty="0">
              <a:solidFill>
                <a:srgbClr val="000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4400" dirty="0">
                <a:solidFill>
                  <a:srgbClr val="000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теоретических знаний по теме «Арифметическая и геометрическая прогрессии» для подготовки к ОГЭ (задание №14);</a:t>
            </a:r>
            <a:endParaRPr lang="ru-RU" sz="4400" dirty="0">
              <a:solidFill>
                <a:srgbClr val="000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4400" dirty="0">
                <a:solidFill>
                  <a:srgbClr val="000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математической грамотности.</a:t>
            </a:r>
            <a:endParaRPr lang="ru-RU" sz="4400" dirty="0">
              <a:solidFill>
                <a:srgbClr val="000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7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41571-E306-4821-9C84-3BDE7EDC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54" y="-96105"/>
            <a:ext cx="10515600" cy="91347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опорных знаний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535F3F-1E88-421A-9196-0611AA1C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03" y="700095"/>
            <a:ext cx="9504613" cy="60523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8CDED23-692A-4FDF-A9D1-07FE49DA6576}"/>
                  </a:ext>
                </a:extLst>
              </p:cNvPr>
              <p:cNvSpPr/>
              <p:nvPr/>
            </p:nvSpPr>
            <p:spPr>
              <a:xfrm>
                <a:off x="4493904" y="2309195"/>
                <a:ext cx="31787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400" b="1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8CDED23-692A-4FDF-A9D1-07FE49DA6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904" y="2309195"/>
                <a:ext cx="3178767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5DEF2E6-A962-4AB0-A722-9ECADDD0EB2A}"/>
                  </a:ext>
                </a:extLst>
              </p:cNvPr>
              <p:cNvSpPr/>
              <p:nvPr/>
            </p:nvSpPr>
            <p:spPr>
              <a:xfrm>
                <a:off x="8409757" y="2112025"/>
                <a:ext cx="1484060" cy="856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ru-RU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ru-RU" sz="2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5DEF2E6-A962-4AB0-A722-9ECADDD0E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757" y="2112025"/>
                <a:ext cx="1484060" cy="856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: изогнутая вниз 7">
            <a:hlinkClick r:id="rId5" action="ppaction://hlinksldjump"/>
            <a:extLst>
              <a:ext uri="{FF2B5EF4-FFF2-40B4-BE49-F238E27FC236}">
                <a16:creationId xmlns:a16="http://schemas.microsoft.com/office/drawing/2014/main" id="{6B1DD4D3-417A-4604-BDCA-2921772CC106}"/>
              </a:ext>
            </a:extLst>
          </p:cNvPr>
          <p:cNvSpPr/>
          <p:nvPr/>
        </p:nvSpPr>
        <p:spPr>
          <a:xfrm>
            <a:off x="11159570" y="5474241"/>
            <a:ext cx="988397" cy="438174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8FE8803-EFD9-4D1A-A918-DC5A62BCA2B2}"/>
                  </a:ext>
                </a:extLst>
              </p:cNvPr>
              <p:cNvSpPr/>
              <p:nvPr/>
            </p:nvSpPr>
            <p:spPr>
              <a:xfrm>
                <a:off x="4754588" y="3872620"/>
                <a:ext cx="29006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8FE8803-EFD9-4D1A-A918-DC5A62BCA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88" y="3872620"/>
                <a:ext cx="2900602" cy="461665"/>
              </a:xfrm>
              <a:prstGeom prst="rect">
                <a:avLst/>
              </a:prstGeom>
              <a:blipFill>
                <a:blip r:embed="rId6"/>
                <a:stretch>
                  <a:fillRect r="-630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546A0A6-545E-4E88-97E0-6AAB695FF04B}"/>
                  </a:ext>
                </a:extLst>
              </p:cNvPr>
              <p:cNvSpPr/>
              <p:nvPr/>
            </p:nvSpPr>
            <p:spPr>
              <a:xfrm>
                <a:off x="8213093" y="3968268"/>
                <a:ext cx="220105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ru-RU" sz="2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400" b="1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546A0A6-545E-4E88-97E0-6AAB695FF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93" y="3968268"/>
                <a:ext cx="2201052" cy="470000"/>
              </a:xfrm>
              <a:prstGeom prst="rect">
                <a:avLst/>
              </a:prstGeom>
              <a:blipFill>
                <a:blip r:embed="rId7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E15EBC43-E88C-455D-BD46-71B6BCF1B55B}"/>
                  </a:ext>
                </a:extLst>
              </p:cNvPr>
              <p:cNvSpPr/>
              <p:nvPr/>
            </p:nvSpPr>
            <p:spPr>
              <a:xfrm>
                <a:off x="4830878" y="4932542"/>
                <a:ext cx="2530244" cy="760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ru-RU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ru-RU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400" b="1" i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E15EBC43-E88C-455D-BD46-71B6BCF1B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78" y="4932542"/>
                <a:ext cx="2530244" cy="7607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127C55C-08A5-463C-9205-109B63BDCBC7}"/>
                  </a:ext>
                </a:extLst>
              </p:cNvPr>
              <p:cNvSpPr/>
              <p:nvPr/>
            </p:nvSpPr>
            <p:spPr>
              <a:xfrm>
                <a:off x="4545582" y="5801904"/>
                <a:ext cx="3504484" cy="687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000" b="1" i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127C55C-08A5-463C-9205-109B63BDC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582" y="5801904"/>
                <a:ext cx="3504484" cy="687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D7264F3-58EE-4363-B8C8-BE585D9CCF80}"/>
                  </a:ext>
                </a:extLst>
              </p:cNvPr>
              <p:cNvSpPr/>
              <p:nvPr/>
            </p:nvSpPr>
            <p:spPr>
              <a:xfrm>
                <a:off x="8012175" y="5316252"/>
                <a:ext cx="2540375" cy="871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ru-RU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ru-RU" sz="2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2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ru-RU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r>
                        <a:rPr lang="ru-RU" sz="2400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D7264F3-58EE-4363-B8C8-BE585D9CC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75" y="5316252"/>
                <a:ext cx="2540375" cy="8714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трелка: изогнутая вниз 14">
            <a:hlinkClick r:id="rId11" action="ppaction://hlinksldjump"/>
            <a:extLst>
              <a:ext uri="{FF2B5EF4-FFF2-40B4-BE49-F238E27FC236}">
                <a16:creationId xmlns:a16="http://schemas.microsoft.com/office/drawing/2014/main" id="{B785F272-BEF3-4F03-A81A-537593B41C63}"/>
              </a:ext>
            </a:extLst>
          </p:cNvPr>
          <p:cNvSpPr/>
          <p:nvPr/>
        </p:nvSpPr>
        <p:spPr>
          <a:xfrm rot="10800000">
            <a:off x="11142551" y="5968622"/>
            <a:ext cx="988397" cy="438174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2322-DE06-445B-88FC-E5FD0B7C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4" y="0"/>
            <a:ext cx="3804138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0AA053-4D9D-4ACE-8A94-6939547BEE2F}"/>
              </a:ext>
            </a:extLst>
          </p:cNvPr>
          <p:cNvSpPr/>
          <p:nvPr/>
        </p:nvSpPr>
        <p:spPr>
          <a:xfrm>
            <a:off x="757310" y="948690"/>
            <a:ext cx="106773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данная последовательность является арифметической или геометрической прогрессией, найдите разность или знаменатель прогрессии</a:t>
            </a:r>
          </a:p>
          <a:p>
            <a:pPr algn="ctr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2; 5; 8; 11; 14; 17; …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3; -9; 27; -81;243; …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 6; 11; 20; 25; …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изогнутая вниз 4">
            <a:hlinkClick r:id="rId2" action="ppaction://hlinksldjump"/>
            <a:extLst>
              <a:ext uri="{FF2B5EF4-FFF2-40B4-BE49-F238E27FC236}">
                <a16:creationId xmlns:a16="http://schemas.microsoft.com/office/drawing/2014/main" id="{4D0485D8-3627-4DFA-9D09-A7E5BFDC0FFF}"/>
              </a:ext>
            </a:extLst>
          </p:cNvPr>
          <p:cNvSpPr/>
          <p:nvPr/>
        </p:nvSpPr>
        <p:spPr>
          <a:xfrm>
            <a:off x="10803988" y="5852159"/>
            <a:ext cx="900332" cy="576775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6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2322-DE06-445B-88FC-E5FD0B7C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4" y="0"/>
            <a:ext cx="3804138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0AA053-4D9D-4ACE-8A94-6939547BEE2F}"/>
              </a:ext>
            </a:extLst>
          </p:cNvPr>
          <p:cNvSpPr/>
          <p:nvPr/>
        </p:nvSpPr>
        <p:spPr>
          <a:xfrm>
            <a:off x="757310" y="948690"/>
            <a:ext cx="106773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Вычислите:</a:t>
            </a:r>
          </a:p>
          <a:p>
            <a:pPr lvl="0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</a:t>
            </a:r>
            <a:r>
              <a:rPr lang="ru-RU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а</a:t>
            </a:r>
            <a:r>
              <a:rPr lang="ru-RU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q=-2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</a:t>
            </a:r>
            <a:r>
              <a:rPr lang="en-US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а</a:t>
            </a:r>
            <a:r>
              <a:rPr lang="en-US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d=2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5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641A152D-CECC-4D62-9A2F-A72C799DF20F}"/>
              </a:ext>
            </a:extLst>
          </p:cNvPr>
          <p:cNvSpPr/>
          <p:nvPr/>
        </p:nvSpPr>
        <p:spPr>
          <a:xfrm>
            <a:off x="604619" y="5348784"/>
            <a:ext cx="5317588" cy="140231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152AB55-1B5C-47F4-BA26-29BF3C8F6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974" y="5642208"/>
            <a:ext cx="50080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читаем задачу,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определяем практическую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область применения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55168DA-3029-4B60-9DD9-597F58211693}"/>
              </a:ext>
            </a:extLst>
          </p:cNvPr>
          <p:cNvSpPr/>
          <p:nvPr/>
        </p:nvSpPr>
        <p:spPr>
          <a:xfrm>
            <a:off x="1114571" y="4239895"/>
            <a:ext cx="4297680" cy="1402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CFCB6D-61CA-4904-B630-DC406CCE6FE2}"/>
              </a:ext>
            </a:extLst>
          </p:cNvPr>
          <p:cNvSpPr/>
          <p:nvPr/>
        </p:nvSpPr>
        <p:spPr>
          <a:xfrm>
            <a:off x="7056974" y="4802722"/>
            <a:ext cx="4178195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определяем вид прогрессии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FE07DD9-E3D7-45E1-B201-EBA7F7D82FEC}"/>
              </a:ext>
            </a:extLst>
          </p:cNvPr>
          <p:cNvSpPr/>
          <p:nvPr/>
        </p:nvSpPr>
        <p:spPr>
          <a:xfrm>
            <a:off x="1575288" y="3123258"/>
            <a:ext cx="3376246" cy="128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53B932A-AA9C-4571-9C2C-19699539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820" y="3192156"/>
            <a:ext cx="50080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переводим текст задачи на математический язык,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определяем данные члены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прогрессии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F402B48-E029-4284-9F29-426755D4940F}"/>
              </a:ext>
            </a:extLst>
          </p:cNvPr>
          <p:cNvSpPr/>
          <p:nvPr/>
        </p:nvSpPr>
        <p:spPr>
          <a:xfrm>
            <a:off x="1926978" y="2128048"/>
            <a:ext cx="2672861" cy="1072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A13A306-35CF-4A39-B54B-FE31ABEF1036}"/>
              </a:ext>
            </a:extLst>
          </p:cNvPr>
          <p:cNvSpPr/>
          <p:nvPr/>
        </p:nvSpPr>
        <p:spPr>
          <a:xfrm>
            <a:off x="6992820" y="2219597"/>
            <a:ext cx="389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выбираем необходимые формулы</a:t>
            </a:r>
            <a:endParaRPr lang="ru-RU" sz="240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ABB0D77-3070-4C2C-B35C-FE552B1E1A8A}"/>
              </a:ext>
            </a:extLst>
          </p:cNvPr>
          <p:cNvSpPr/>
          <p:nvPr/>
        </p:nvSpPr>
        <p:spPr>
          <a:xfrm>
            <a:off x="2327908" y="1388600"/>
            <a:ext cx="1871003" cy="8309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24F56A-2D21-4995-BA7B-613BAE475579}"/>
              </a:ext>
            </a:extLst>
          </p:cNvPr>
          <p:cNvSpPr/>
          <p:nvPr/>
        </p:nvSpPr>
        <p:spPr>
          <a:xfrm>
            <a:off x="6992820" y="1297050"/>
            <a:ext cx="3655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проводим необходимые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вычисления</a:t>
            </a:r>
            <a:endParaRPr lang="ru-RU" sz="24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BEC4001-EA7B-48AC-BFC2-5F973C5D6427}"/>
              </a:ext>
            </a:extLst>
          </p:cNvPr>
          <p:cNvSpPr/>
          <p:nvPr/>
        </p:nvSpPr>
        <p:spPr>
          <a:xfrm>
            <a:off x="2958314" y="532906"/>
            <a:ext cx="610188" cy="10387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E4AFFA2-3625-484A-89D7-7F80205E298C}"/>
              </a:ext>
            </a:extLst>
          </p:cNvPr>
          <p:cNvSpPr/>
          <p:nvPr/>
        </p:nvSpPr>
        <p:spPr>
          <a:xfrm>
            <a:off x="7056974" y="532906"/>
            <a:ext cx="3180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сопоставляем ответ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с вопросом задачи</a:t>
            </a:r>
            <a:endParaRPr lang="ru-RU" sz="2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6732712-AC39-4452-8C14-BB0A9BDCA0D1}"/>
              </a:ext>
            </a:extLst>
          </p:cNvPr>
          <p:cNvSpPr/>
          <p:nvPr/>
        </p:nvSpPr>
        <p:spPr>
          <a:xfrm>
            <a:off x="3736689" y="-54518"/>
            <a:ext cx="3782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A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Пирамида </a:t>
            </a:r>
            <a:r>
              <a:rPr lang="ru-RU" sz="3600" b="1" dirty="0" err="1">
                <a:solidFill>
                  <a:srgbClr val="000A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Блума</a:t>
            </a:r>
            <a:endParaRPr lang="ru-RU" sz="3600" dirty="0">
              <a:solidFill>
                <a:srgbClr val="000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  <p:bldP spid="10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9D9B7-3735-4644-8DF4-C0403A5E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331" y="1083212"/>
            <a:ext cx="5287124" cy="50221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Бригада маляров красит забор длиной 240 метров, ежедневно увеличивая норму покраски на одно и то же число метров. Известно, что за первый и последний день в сумме бригада покрасила 60 метров забора. Определите, сколько дней бригада маляров красила весь забор.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5410A1-AA6C-4DE0-AFB8-4C5609A6CE73}"/>
              </a:ext>
            </a:extLst>
          </p:cNvPr>
          <p:cNvSpPr/>
          <p:nvPr/>
        </p:nvSpPr>
        <p:spPr>
          <a:xfrm>
            <a:off x="3825026" y="121306"/>
            <a:ext cx="3888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A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Разбор задачи </a:t>
            </a:r>
            <a:endParaRPr lang="ru-RU" sz="4400" dirty="0">
              <a:solidFill>
                <a:srgbClr val="000A1E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1DE5C6E-3D9D-4E8B-B817-722F6E1E3AE3}"/>
              </a:ext>
            </a:extLst>
          </p:cNvPr>
          <p:cNvGrpSpPr/>
          <p:nvPr/>
        </p:nvGrpSpPr>
        <p:grpSpPr>
          <a:xfrm>
            <a:off x="800685" y="5118996"/>
            <a:ext cx="4916545" cy="1551092"/>
            <a:chOff x="0" y="0"/>
            <a:chExt cx="3362325" cy="96202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4CD92130-28A3-4D6A-A91F-BA6140B17F1A}"/>
                </a:ext>
              </a:extLst>
            </p:cNvPr>
            <p:cNvSpPr/>
            <p:nvPr/>
          </p:nvSpPr>
          <p:spPr>
            <a:xfrm>
              <a:off x="0" y="0"/>
              <a:ext cx="3362325" cy="96202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Надпись 17">
              <a:extLst>
                <a:ext uri="{FF2B5EF4-FFF2-40B4-BE49-F238E27FC236}">
                  <a16:creationId xmlns:a16="http://schemas.microsoft.com/office/drawing/2014/main" id="{6503398C-8449-40F2-A96B-69806A525411}"/>
                </a:ext>
              </a:extLst>
            </p:cNvPr>
            <p:cNvSpPr txBox="1"/>
            <p:nvPr/>
          </p:nvSpPr>
          <p:spPr>
            <a:xfrm>
              <a:off x="805439" y="333375"/>
              <a:ext cx="1771650" cy="35221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Читаем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A181A7E-42F5-469E-8432-DF091F3D6B16}"/>
              </a:ext>
            </a:extLst>
          </p:cNvPr>
          <p:cNvGrpSpPr/>
          <p:nvPr/>
        </p:nvGrpSpPr>
        <p:grpSpPr>
          <a:xfrm>
            <a:off x="1150513" y="4060946"/>
            <a:ext cx="4120800" cy="1273715"/>
            <a:chOff x="0" y="0"/>
            <a:chExt cx="2828925" cy="81915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9A2F603-B662-4F52-A787-D048CC1A4866}"/>
                </a:ext>
              </a:extLst>
            </p:cNvPr>
            <p:cNvSpPr/>
            <p:nvPr/>
          </p:nvSpPr>
          <p:spPr>
            <a:xfrm>
              <a:off x="0" y="0"/>
              <a:ext cx="2828925" cy="8191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Надпись 19">
              <a:extLst>
                <a:ext uri="{FF2B5EF4-FFF2-40B4-BE49-F238E27FC236}">
                  <a16:creationId xmlns:a16="http://schemas.microsoft.com/office/drawing/2014/main" id="{1D92B42D-7B1A-4491-966D-059161FC25FC}"/>
                </a:ext>
              </a:extLst>
            </p:cNvPr>
            <p:cNvSpPr txBox="1"/>
            <p:nvPr/>
          </p:nvSpPr>
          <p:spPr>
            <a:xfrm>
              <a:off x="593017" y="213727"/>
              <a:ext cx="1752600" cy="4667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Арифметическая прогрессия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1F166CD-29D3-42E8-98FB-5ADA4299B7B0}"/>
              </a:ext>
            </a:extLst>
          </p:cNvPr>
          <p:cNvGrpSpPr/>
          <p:nvPr/>
        </p:nvGrpSpPr>
        <p:grpSpPr>
          <a:xfrm>
            <a:off x="1548645" y="3025946"/>
            <a:ext cx="3324537" cy="1114571"/>
            <a:chOff x="0" y="0"/>
            <a:chExt cx="2305050" cy="6477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CA2FF15-6E9E-4B48-AA01-77884EB5A8BF}"/>
                </a:ext>
              </a:extLst>
            </p:cNvPr>
            <p:cNvSpPr/>
            <p:nvPr/>
          </p:nvSpPr>
          <p:spPr>
            <a:xfrm>
              <a:off x="0" y="0"/>
              <a:ext cx="2305050" cy="6477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Надпись 21">
              <a:extLst>
                <a:ext uri="{FF2B5EF4-FFF2-40B4-BE49-F238E27FC236}">
                  <a16:creationId xmlns:a16="http://schemas.microsoft.com/office/drawing/2014/main" id="{10E259E9-75A6-44BC-9FDD-175819437555}"/>
                </a:ext>
              </a:extLst>
            </p:cNvPr>
            <p:cNvSpPr txBox="1"/>
            <p:nvPr/>
          </p:nvSpPr>
          <p:spPr>
            <a:xfrm>
              <a:off x="504825" y="85725"/>
              <a:ext cx="1276350" cy="4572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Данные задачи, </a:t>
              </a:r>
              <a:r>
                <a:rPr lang="ru-RU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что надо найти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A59731C-078A-43F0-BEA3-9FFF2908F8A6}"/>
              </a:ext>
            </a:extLst>
          </p:cNvPr>
          <p:cNvGrpSpPr/>
          <p:nvPr/>
        </p:nvGrpSpPr>
        <p:grpSpPr>
          <a:xfrm>
            <a:off x="2014518" y="2142116"/>
            <a:ext cx="2392790" cy="926537"/>
            <a:chOff x="0" y="0"/>
            <a:chExt cx="1943100" cy="60007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909CA94-FB52-4782-93C0-7A4CE6B0B016}"/>
                </a:ext>
              </a:extLst>
            </p:cNvPr>
            <p:cNvSpPr/>
            <p:nvPr/>
          </p:nvSpPr>
          <p:spPr>
            <a:xfrm>
              <a:off x="0" y="0"/>
              <a:ext cx="1943100" cy="6000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Надпись 23">
              <a:extLst>
                <a:ext uri="{FF2B5EF4-FFF2-40B4-BE49-F238E27FC236}">
                  <a16:creationId xmlns:a16="http://schemas.microsoft.com/office/drawing/2014/main" id="{644DD0B7-DE8E-42DB-86E7-59570575DAE4}"/>
                </a:ext>
              </a:extLst>
            </p:cNvPr>
            <p:cNvSpPr txBox="1"/>
            <p:nvPr/>
          </p:nvSpPr>
          <p:spPr>
            <a:xfrm>
              <a:off x="504825" y="142875"/>
              <a:ext cx="965425" cy="3238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Формула 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B8BB4B4-1FEA-4C22-AAE1-93C6C972F8C4}"/>
              </a:ext>
            </a:extLst>
          </p:cNvPr>
          <p:cNvGrpSpPr/>
          <p:nvPr/>
        </p:nvGrpSpPr>
        <p:grpSpPr>
          <a:xfrm>
            <a:off x="2276746" y="1312849"/>
            <a:ext cx="1798021" cy="886682"/>
            <a:chOff x="0" y="0"/>
            <a:chExt cx="1428750" cy="4191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252C938-F34B-4C42-959C-81193C8463D7}"/>
                </a:ext>
              </a:extLst>
            </p:cNvPr>
            <p:cNvSpPr/>
            <p:nvPr/>
          </p:nvSpPr>
          <p:spPr>
            <a:xfrm>
              <a:off x="0" y="0"/>
              <a:ext cx="1428750" cy="4191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Надпись 25">
              <a:extLst>
                <a:ext uri="{FF2B5EF4-FFF2-40B4-BE49-F238E27FC236}">
                  <a16:creationId xmlns:a16="http://schemas.microsoft.com/office/drawing/2014/main" id="{601B57FB-4260-43AD-AD1B-5E3B4C309F74}"/>
                </a:ext>
              </a:extLst>
            </p:cNvPr>
            <p:cNvSpPr txBox="1"/>
            <p:nvPr/>
          </p:nvSpPr>
          <p:spPr>
            <a:xfrm>
              <a:off x="123186" y="89694"/>
              <a:ext cx="1238250" cy="2476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вычисляем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14CB091-2CAB-40D2-91AE-796AF2C5D33F}"/>
              </a:ext>
            </a:extLst>
          </p:cNvPr>
          <p:cNvGrpSpPr/>
          <p:nvPr/>
        </p:nvGrpSpPr>
        <p:grpSpPr>
          <a:xfrm>
            <a:off x="2886839" y="334370"/>
            <a:ext cx="620671" cy="1115248"/>
            <a:chOff x="0" y="0"/>
            <a:chExt cx="590550" cy="84772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D0D3294-4E99-4215-8663-2BDA66A2BDB7}"/>
                </a:ext>
              </a:extLst>
            </p:cNvPr>
            <p:cNvSpPr/>
            <p:nvPr/>
          </p:nvSpPr>
          <p:spPr>
            <a:xfrm>
              <a:off x="0" y="0"/>
              <a:ext cx="590550" cy="84772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Надпись 27">
              <a:extLst>
                <a:ext uri="{FF2B5EF4-FFF2-40B4-BE49-F238E27FC236}">
                  <a16:creationId xmlns:a16="http://schemas.microsoft.com/office/drawing/2014/main" id="{04CA7034-4A40-4563-AB25-B1E5CA28C74A}"/>
                </a:ext>
              </a:extLst>
            </p:cNvPr>
            <p:cNvSpPr txBox="1"/>
            <p:nvPr/>
          </p:nvSpPr>
          <p:spPr>
            <a:xfrm>
              <a:off x="122075" y="171450"/>
              <a:ext cx="373225" cy="5238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ответ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A4CBC5C-FE82-4673-A08E-D84F4B8D0C10}"/>
              </a:ext>
            </a:extLst>
          </p:cNvPr>
          <p:cNvSpPr txBox="1">
            <a:spLocks/>
          </p:cNvSpPr>
          <p:nvPr/>
        </p:nvSpPr>
        <p:spPr>
          <a:xfrm>
            <a:off x="6438933" y="1083212"/>
            <a:ext cx="5287124" cy="502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Бригада маляров красит забор длиной 240 метров, ежедневно увеличивая норму покраски </a:t>
            </a:r>
            <a:r>
              <a:rPr lang="ru-RU" sz="3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 и то же число метров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Известно, что за первый и последний день в сумме бригада покрасила 60 метров забора. Определите, сколько дней бригада маляров красила весь забор.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3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E27C6D-8029-4DC1-9301-0E06E72BE9D6}"/>
              </a:ext>
            </a:extLst>
          </p:cNvPr>
          <p:cNvSpPr/>
          <p:nvPr/>
        </p:nvSpPr>
        <p:spPr>
          <a:xfrm>
            <a:off x="1174071" y="9451"/>
            <a:ext cx="9515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A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 для самостоятельной работы</a:t>
            </a:r>
            <a:endParaRPr lang="ru-RU" sz="4400" dirty="0">
              <a:solidFill>
                <a:srgbClr val="000A1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303AB6-C26C-434C-B6C2-D7C8A2E73947}"/>
              </a:ext>
            </a:extLst>
          </p:cNvPr>
          <p:cNvSpPr/>
          <p:nvPr/>
        </p:nvSpPr>
        <p:spPr>
          <a:xfrm>
            <a:off x="-1" y="929438"/>
            <a:ext cx="6260123" cy="586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Бактерия, попав в живой организм, к концу 20-й минуты делится на две бактерии, каждая из них к концу следующих 20 минут делится опять на две и т. д. Сколько бактерий окажется в организме через 4 часа, если по истечении четвертого часа в организм из окружающей среды попала еще одна бактерия?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fsd.multiurok.ru/html/2017/10/25/s_59f0d2a78eeba/721148_3.jpeg">
            <a:extLst>
              <a:ext uri="{FF2B5EF4-FFF2-40B4-BE49-F238E27FC236}">
                <a16:creationId xmlns:a16="http://schemas.microsoft.com/office/drawing/2014/main" id="{53B8653F-EACF-4281-9A3A-A600F933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0" y="5118883"/>
            <a:ext cx="5786656" cy="16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irkosmosa.ru/download/news/2/1182.jpg">
            <a:extLst>
              <a:ext uri="{FF2B5EF4-FFF2-40B4-BE49-F238E27FC236}">
                <a16:creationId xmlns:a16="http://schemas.microsoft.com/office/drawing/2014/main" id="{CD1FB3A1-6215-458F-BEE2-533EE5AB9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1" y="778892"/>
            <a:ext cx="5786655" cy="43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5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iproduction-a.akamaihd.net/uploads/service_photos/1f/f5/662735/original_fc9f.jpg">
            <a:extLst>
              <a:ext uri="{FF2B5EF4-FFF2-40B4-BE49-F238E27FC236}">
                <a16:creationId xmlns:a16="http://schemas.microsoft.com/office/drawing/2014/main" id="{2566C0F0-9312-44E4-B1D6-A5199BA9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0" y="778892"/>
            <a:ext cx="6176724" cy="41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E27C6D-8029-4DC1-9301-0E06E72BE9D6}"/>
              </a:ext>
            </a:extLst>
          </p:cNvPr>
          <p:cNvSpPr/>
          <p:nvPr/>
        </p:nvSpPr>
        <p:spPr>
          <a:xfrm>
            <a:off x="1174071" y="9451"/>
            <a:ext cx="9515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A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 для самостоятельной работы</a:t>
            </a:r>
            <a:endParaRPr lang="ru-RU" sz="4400" dirty="0">
              <a:solidFill>
                <a:srgbClr val="000A1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303AB6-C26C-434C-B6C2-D7C8A2E73947}"/>
              </a:ext>
            </a:extLst>
          </p:cNvPr>
          <p:cNvSpPr/>
          <p:nvPr/>
        </p:nvSpPr>
        <p:spPr>
          <a:xfrm>
            <a:off x="320200" y="4954357"/>
            <a:ext cx="11382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сколько тонн щебня было перевезено за девятый день, если вся работа была выполнена за 14 дней.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E48856-1294-4B9F-A92E-8C4D1E97389D}"/>
              </a:ext>
            </a:extLst>
          </p:cNvPr>
          <p:cNvSpPr/>
          <p:nvPr/>
        </p:nvSpPr>
        <p:spPr>
          <a:xfrm>
            <a:off x="6496924" y="1183318"/>
            <a:ext cx="577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 перевозит партию щебня массой 210 тонн, ежедневно увеличивая норму перевозки на одно и то же число тонн. Известно, что за первый день было перевезено 2 тонны щебня.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8520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583</Words>
  <Application>Microsoft Office PowerPoint</Application>
  <PresentationFormat>Широкоэкранный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Monotype Corsiva</vt:lpstr>
      <vt:lpstr>Times New Roman</vt:lpstr>
      <vt:lpstr>Wingdings</vt:lpstr>
      <vt:lpstr>Тема Office</vt:lpstr>
      <vt:lpstr>« Готовимся к ОГЭ: арифметическая и геометрическая прогрессии»</vt:lpstr>
      <vt:lpstr>Презентация PowerPoint</vt:lpstr>
      <vt:lpstr>Актуализация опорных знаний</vt:lpstr>
      <vt:lpstr>Задание №1</vt:lpstr>
      <vt:lpstr>Задание №2</vt:lpstr>
      <vt:lpstr>Презентация PowerPoint</vt:lpstr>
      <vt:lpstr>Бригада маляров красит забор длиной 240 метров, ежедневно увеличивая норму покраски на одно и то же число метров. Известно, что за первый и последний день в сумме бригада покрасила 60 метров забора. Определите, сколько дней бригада маляров красила весь забор.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Готовимся к ОГЭ: арифметическая и геометрическая прогрессии»</dc:title>
  <dc:creator>Diana Gordeeva</dc:creator>
  <cp:lastModifiedBy>Diana Gordeeva</cp:lastModifiedBy>
  <cp:revision>15</cp:revision>
  <dcterms:created xsi:type="dcterms:W3CDTF">2022-04-10T14:01:00Z</dcterms:created>
  <dcterms:modified xsi:type="dcterms:W3CDTF">2022-04-10T16:32:37Z</dcterms:modified>
</cp:coreProperties>
</file>