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67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email">
              <a:alphaModFix amt="4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C6258E2-750B-41DA-A203-EC7411F4AFB5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4F3A9D2-2329-45E9-BC3D-A78BC6C3772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58E2-750B-41DA-A203-EC7411F4AFB5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3A9D2-2329-45E9-BC3D-A78BC6C377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1C6258E2-750B-41DA-A203-EC7411F4AFB5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4F3A9D2-2329-45E9-BC3D-A78BC6C377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58E2-750B-41DA-A203-EC7411F4AFB5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3A9D2-2329-45E9-BC3D-A78BC6C377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C6258E2-750B-41DA-A203-EC7411F4AFB5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94F3A9D2-2329-45E9-BC3D-A78BC6C3772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58E2-750B-41DA-A203-EC7411F4AFB5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3A9D2-2329-45E9-BC3D-A78BC6C377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58E2-750B-41DA-A203-EC7411F4AFB5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3A9D2-2329-45E9-BC3D-A78BC6C377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58E2-750B-41DA-A203-EC7411F4AFB5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3A9D2-2329-45E9-BC3D-A78BC6C377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C6258E2-750B-41DA-A203-EC7411F4AFB5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3A9D2-2329-45E9-BC3D-A78BC6C377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58E2-750B-41DA-A203-EC7411F4AFB5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3A9D2-2329-45E9-BC3D-A78BC6C377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58E2-750B-41DA-A203-EC7411F4AFB5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3A9D2-2329-45E9-BC3D-A78BC6C3772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email">
              <a:alphaModFix amt="4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C6258E2-750B-41DA-A203-EC7411F4AFB5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4F3A9D2-2329-45E9-BC3D-A78BC6C3772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16.jpeg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15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14.jpeg"/><Relationship Id="rId5" Type="http://schemas.microsoft.com/office/2007/relationships/media" Target="../media/media4.mp3"/><Relationship Id="rId10" Type="http://schemas.openxmlformats.org/officeDocument/2006/relationships/image" Target="../media/image13.jpe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152572"/>
          </a:xfrm>
        </p:spPr>
        <p:txBody>
          <a:bodyPr/>
          <a:lstStyle/>
          <a:p>
            <a:r>
              <a:rPr lang="en-US" dirty="0" smtClean="0"/>
              <a:t>Lesson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4509120"/>
            <a:ext cx="5114778" cy="1101248"/>
          </a:xfrm>
        </p:spPr>
        <p:txBody>
          <a:bodyPr>
            <a:noAutofit/>
          </a:bodyPr>
          <a:lstStyle/>
          <a:p>
            <a:pPr algn="ctr"/>
            <a:r>
              <a:rPr lang="en-US" sz="4800" dirty="0" smtClean="0"/>
              <a:t>Famous firsts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84367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dirty="0"/>
              <a:t>read </a:t>
            </a:r>
            <a:r>
              <a:rPr lang="en-GB" dirty="0" smtClean="0"/>
              <a:t>some words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2204864"/>
            <a:ext cx="6877204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Know - /</a:t>
            </a:r>
            <a:r>
              <a:rPr lang="en-GB" sz="2800" dirty="0" err="1"/>
              <a:t>nəυ</a:t>
            </a:r>
            <a:r>
              <a:rPr lang="en-GB" sz="2800" dirty="0"/>
              <a:t>/ - </a:t>
            </a:r>
            <a:r>
              <a:rPr lang="ru-RU" sz="2800" dirty="0"/>
              <a:t>знать</a:t>
            </a:r>
            <a:endParaRPr lang="ru-RU" sz="2800" dirty="0" smtClean="0">
              <a:effectLst/>
            </a:endParaRPr>
          </a:p>
          <a:p>
            <a:r>
              <a:rPr lang="en-GB" sz="2800" dirty="0"/>
              <a:t>Character - /’</a:t>
            </a:r>
            <a:r>
              <a:rPr lang="en-GB" sz="2800" dirty="0" err="1"/>
              <a:t>kærəktə</a:t>
            </a:r>
            <a:r>
              <a:rPr lang="en-GB" sz="2800" dirty="0"/>
              <a:t>/ - </a:t>
            </a:r>
            <a:r>
              <a:rPr lang="ru-RU" sz="2800" dirty="0"/>
              <a:t>герой</a:t>
            </a:r>
            <a:endParaRPr lang="ru-RU" sz="2800" dirty="0" smtClean="0">
              <a:effectLst/>
            </a:endParaRPr>
          </a:p>
          <a:p>
            <a:r>
              <a:rPr lang="en-GB" sz="2800" dirty="0"/>
              <a:t>Neighbour - /’</a:t>
            </a:r>
            <a:r>
              <a:rPr lang="en-GB" sz="2800" dirty="0" err="1"/>
              <a:t>neıbə</a:t>
            </a:r>
            <a:r>
              <a:rPr lang="en-GB" sz="2800" dirty="0"/>
              <a:t>/ - </a:t>
            </a:r>
            <a:r>
              <a:rPr lang="ru-RU" sz="2800" dirty="0"/>
              <a:t>сосед</a:t>
            </a:r>
            <a:endParaRPr lang="ru-RU" sz="2800" dirty="0" smtClean="0">
              <a:effectLst/>
            </a:endParaRPr>
          </a:p>
          <a:p>
            <a:r>
              <a:rPr lang="en-GB" sz="2800" dirty="0"/>
              <a:t>Appear - /</a:t>
            </a:r>
            <a:r>
              <a:rPr lang="en-GB" sz="2800" dirty="0" err="1"/>
              <a:t>ə’piə</a:t>
            </a:r>
            <a:r>
              <a:rPr lang="en-GB" sz="2800" dirty="0"/>
              <a:t>/ - </a:t>
            </a:r>
            <a:r>
              <a:rPr lang="ru-RU" sz="2800" dirty="0"/>
              <a:t>появляться</a:t>
            </a:r>
            <a:endParaRPr lang="ru-RU" sz="2800" dirty="0" smtClean="0">
              <a:effectLst/>
            </a:endParaRPr>
          </a:p>
          <a:p>
            <a:r>
              <a:rPr lang="en-GB" sz="2800" dirty="0"/>
              <a:t>Dwarfs - /</a:t>
            </a:r>
            <a:r>
              <a:rPr lang="en-GB" sz="2800" dirty="0" err="1"/>
              <a:t>dwo:fs</a:t>
            </a:r>
            <a:r>
              <a:rPr lang="en-GB" sz="2800" dirty="0"/>
              <a:t>/ - </a:t>
            </a:r>
            <a:r>
              <a:rPr lang="ru-RU" sz="2800" dirty="0"/>
              <a:t>карлики</a:t>
            </a:r>
            <a:r>
              <a:rPr lang="en-GB" sz="2800" dirty="0"/>
              <a:t>, </a:t>
            </a:r>
            <a:r>
              <a:rPr lang="ru-RU" sz="2800" dirty="0"/>
              <a:t>гномы</a:t>
            </a:r>
            <a:endParaRPr lang="ru-RU" sz="2800" dirty="0" smtClean="0">
              <a:effectLst/>
            </a:endParaRPr>
          </a:p>
          <a:p>
            <a:r>
              <a:rPr lang="en-GB" sz="2800" dirty="0"/>
              <a:t>Generation - /d</a:t>
            </a:r>
            <a:r>
              <a:rPr lang="ar-SA" sz="2800" dirty="0"/>
              <a:t>ﺡ</a:t>
            </a:r>
            <a:r>
              <a:rPr lang="en-GB" sz="2800" dirty="0" err="1"/>
              <a:t>εnə’reıſən</a:t>
            </a:r>
            <a:r>
              <a:rPr lang="en-GB" sz="2800" dirty="0"/>
              <a:t>/ - </a:t>
            </a:r>
            <a:r>
              <a:rPr lang="ru-RU" sz="2800" dirty="0" smtClean="0"/>
              <a:t>поколение</a:t>
            </a:r>
          </a:p>
          <a:p>
            <a:r>
              <a:rPr lang="en-US" sz="2800" dirty="0" smtClean="0"/>
              <a:t>Sketch-</a:t>
            </a:r>
            <a:r>
              <a:rPr lang="en-GB" sz="2800" dirty="0" smtClean="0"/>
              <a:t> /</a:t>
            </a:r>
            <a:r>
              <a:rPr lang="en-GB" sz="2800" dirty="0" err="1" smtClean="0"/>
              <a:t>sketſ</a:t>
            </a:r>
            <a:r>
              <a:rPr lang="en-GB" sz="2800" dirty="0" smtClean="0"/>
              <a:t>/ - </a:t>
            </a:r>
            <a:r>
              <a:rPr lang="ru-RU" sz="2800" dirty="0" smtClean="0"/>
              <a:t>эскиз, набросок</a:t>
            </a:r>
          </a:p>
          <a:p>
            <a:r>
              <a:rPr lang="en-US" sz="2800" dirty="0" smtClean="0"/>
              <a:t>Alive-/</a:t>
            </a:r>
            <a:r>
              <a:rPr lang="en-GB" sz="2800" dirty="0" err="1" smtClean="0"/>
              <a:t>ə’laiv</a:t>
            </a:r>
            <a:r>
              <a:rPr lang="en-GB" sz="2800" dirty="0" smtClean="0"/>
              <a:t>/- </a:t>
            </a:r>
            <a:r>
              <a:rPr lang="ru-RU" sz="2800" dirty="0" smtClean="0"/>
              <a:t>живой</a:t>
            </a:r>
            <a:endParaRPr lang="ru-RU" sz="28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0794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let's listen and read the text about Walt Disney's life.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1988840"/>
            <a:ext cx="6214076" cy="4018436"/>
          </a:xfrm>
        </p:spPr>
      </p:pic>
      <p:pic>
        <p:nvPicPr>
          <p:cNvPr id="6" name="07 (79) Ex. 1, p. 7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15567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54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46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5247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en-US" dirty="0"/>
              <a:t>Find the verbs in Past Simple form</a:t>
            </a:r>
            <a:r>
              <a:rPr lang="ru-RU" dirty="0"/>
              <a:t>, </a:t>
            </a:r>
            <a:r>
              <a:rPr lang="en-US" dirty="0"/>
              <a:t>give me the infinitive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1700808"/>
            <a:ext cx="14782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was-be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2348880"/>
            <a:ext cx="19046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liked-like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755575" y="2952288"/>
            <a:ext cx="17075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sold-sell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755576" y="3583057"/>
            <a:ext cx="1984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left-leave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729604" y="4255159"/>
            <a:ext cx="1871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had-have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761987" y="5008818"/>
            <a:ext cx="18918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lived-live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4716016" y="1700807"/>
            <a:ext cx="25298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started-start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4701983" y="2348880"/>
            <a:ext cx="29498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created-create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4506416" y="2954999"/>
            <a:ext cx="33409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appeared-appear</a:t>
            </a:r>
            <a:endParaRPr lang="ru-RU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4724044" y="3611866"/>
            <a:ext cx="17331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won-win</a:t>
            </a:r>
            <a:endParaRPr lang="ru-RU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4676653" y="4269958"/>
            <a:ext cx="23358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made-make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4693243" y="5008819"/>
            <a:ext cx="17059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died-die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4439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Work in groups</a:t>
            </a:r>
            <a:endParaRPr lang="ru-RU" dirty="0"/>
          </a:p>
        </p:txBody>
      </p:sp>
      <p:pic>
        <p:nvPicPr>
          <p:cNvPr id="3074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2247900" cy="3929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72108"/>
              </p:ext>
            </p:extLst>
          </p:nvPr>
        </p:nvGraphicFramePr>
        <p:xfrm>
          <a:off x="2771800" y="1628801"/>
          <a:ext cx="2160240" cy="40443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164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MAKE AN ID CARD FOR W. DISNEY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Name: ___________________________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_____________: cartoon maker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Brothers / Sisters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Date of Birth: _____________________ 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Place of ________: Chicago, ________.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Most famous ______: Mickey Mouse, Pluto, Donald Duck etc.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579405"/>
              </p:ext>
            </p:extLst>
          </p:nvPr>
        </p:nvGraphicFramePr>
        <p:xfrm>
          <a:off x="6084168" y="806702"/>
          <a:ext cx="1900064" cy="28083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00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083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LABEL THE PARAGRAPHS WITH THE HEADINGS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*early years -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*later years -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*name, Walt Disney is famous for -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*date of death -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675570"/>
              </p:ext>
            </p:extLst>
          </p:nvPr>
        </p:nvGraphicFramePr>
        <p:xfrm>
          <a:off x="5029200" y="3979648"/>
          <a:ext cx="2908176" cy="26990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08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TRUE OR FALSE?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400" dirty="0">
                          <a:effectLst/>
                        </a:rPr>
                        <a:t>Walt Disney is famous as “the father of Mickey Mouse”.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400" dirty="0">
                          <a:effectLst/>
                        </a:rPr>
                        <a:t>He sold his first sketches to his relatives.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400" dirty="0">
                          <a:effectLst/>
                        </a:rPr>
                        <a:t>He had much money when he first came to Hollywood. 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400" dirty="0">
                          <a:effectLst/>
                        </a:rPr>
                        <a:t>“Steamboat Willy” wasn’t a sound cartoon, it was a silent one.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847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Let’s check your answer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Group 1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Group 2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Walt Disney was born in </a:t>
            </a:r>
            <a:r>
              <a:rPr lang="en-US" dirty="0" smtClean="0">
                <a:solidFill>
                  <a:srgbClr val="FF0000"/>
                </a:solidFill>
              </a:rPr>
              <a:t>the US.</a:t>
            </a:r>
          </a:p>
          <a:p>
            <a:r>
              <a:rPr lang="en-US" dirty="0" smtClean="0"/>
              <a:t>He sold his first drawing at the age of </a:t>
            </a:r>
            <a:r>
              <a:rPr lang="en-US" dirty="0" smtClean="0">
                <a:solidFill>
                  <a:srgbClr val="FF0000"/>
                </a:solidFill>
              </a:rPr>
              <a:t>7.</a:t>
            </a:r>
          </a:p>
          <a:p>
            <a:r>
              <a:rPr lang="en-US" dirty="0" smtClean="0"/>
              <a:t>He received </a:t>
            </a:r>
            <a:r>
              <a:rPr lang="en-US" dirty="0" smtClean="0">
                <a:solidFill>
                  <a:srgbClr val="FF0000"/>
                </a:solidFill>
              </a:rPr>
              <a:t>32 </a:t>
            </a:r>
            <a:r>
              <a:rPr lang="en-US" dirty="0" smtClean="0"/>
              <a:t>Academy Awards in his lifetime.</a:t>
            </a:r>
          </a:p>
          <a:p>
            <a:r>
              <a:rPr lang="en-US" dirty="0" smtClean="0"/>
              <a:t>He made </a:t>
            </a:r>
            <a:r>
              <a:rPr lang="en-US" dirty="0" smtClean="0">
                <a:solidFill>
                  <a:srgbClr val="FF0000"/>
                </a:solidFill>
              </a:rPr>
              <a:t>81 </a:t>
            </a:r>
            <a:r>
              <a:rPr lang="en-US" dirty="0" smtClean="0"/>
              <a:t>films while he was alive.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Name</a:t>
            </a:r>
            <a:r>
              <a:rPr lang="ru-RU" dirty="0" smtClean="0"/>
              <a:t>: </a:t>
            </a:r>
            <a:r>
              <a:rPr lang="en-US" dirty="0" smtClean="0">
                <a:solidFill>
                  <a:srgbClr val="FF0000"/>
                </a:solidFill>
              </a:rPr>
              <a:t>Walt Disney</a:t>
            </a:r>
          </a:p>
          <a:p>
            <a:r>
              <a:rPr lang="en-US" dirty="0" smtClean="0"/>
              <a:t>Brothers/Sisters  </a:t>
            </a:r>
            <a:r>
              <a:rPr lang="ru-RU" dirty="0" smtClean="0"/>
              <a:t>: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brother Roy</a:t>
            </a:r>
          </a:p>
          <a:p>
            <a:r>
              <a:rPr lang="en-US" dirty="0" smtClean="0"/>
              <a:t>Date of Birth</a:t>
            </a:r>
            <a:r>
              <a:rPr lang="ru-RU" dirty="0" smtClean="0"/>
              <a:t>: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December 5</a:t>
            </a:r>
            <a:r>
              <a:rPr lang="en-US" baseline="30000" dirty="0" smtClean="0">
                <a:solidFill>
                  <a:srgbClr val="FF0000"/>
                </a:solidFill>
              </a:rPr>
              <a:t>th</a:t>
            </a:r>
            <a:r>
              <a:rPr lang="en-US" dirty="0" smtClean="0">
                <a:solidFill>
                  <a:srgbClr val="FF0000"/>
                </a:solidFill>
              </a:rPr>
              <a:t> 1901</a:t>
            </a:r>
          </a:p>
          <a:p>
            <a:r>
              <a:rPr lang="en-US" dirty="0" smtClean="0"/>
              <a:t>Place of Birth</a:t>
            </a:r>
            <a:r>
              <a:rPr lang="ru-RU" dirty="0" smtClean="0"/>
              <a:t>: </a:t>
            </a:r>
            <a:r>
              <a:rPr lang="en-US" dirty="0" smtClean="0">
                <a:solidFill>
                  <a:srgbClr val="FF0000"/>
                </a:solidFill>
              </a:rPr>
              <a:t>Chicago, Illinois</a:t>
            </a:r>
          </a:p>
          <a:p>
            <a:r>
              <a:rPr lang="en-US" dirty="0" smtClean="0"/>
              <a:t>Most famous </a:t>
            </a:r>
            <a:r>
              <a:rPr lang="en-US" dirty="0" smtClean="0">
                <a:solidFill>
                  <a:srgbClr val="FF0000"/>
                </a:solidFill>
              </a:rPr>
              <a:t>characters </a:t>
            </a:r>
            <a:r>
              <a:rPr lang="ru-RU" dirty="0" smtClean="0"/>
              <a:t>: </a:t>
            </a:r>
            <a:r>
              <a:rPr lang="en-US" dirty="0" smtClean="0"/>
              <a:t>Mickey Mouse, Donald Duck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29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Let’s check your answer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Group  3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Group 4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Label the paragraphs with the headings.</a:t>
            </a:r>
          </a:p>
          <a:p>
            <a:r>
              <a:rPr lang="en-US" dirty="0" smtClean="0"/>
              <a:t>Early years-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</a:p>
          <a:p>
            <a:r>
              <a:rPr lang="en-US" dirty="0" smtClean="0"/>
              <a:t>Later years-</a:t>
            </a:r>
            <a:r>
              <a:rPr lang="en-US" dirty="0" smtClean="0">
                <a:solidFill>
                  <a:srgbClr val="FF0000"/>
                </a:solidFill>
              </a:rPr>
              <a:t>3</a:t>
            </a:r>
          </a:p>
          <a:p>
            <a:r>
              <a:rPr lang="en-US" dirty="0" smtClean="0"/>
              <a:t>Name/famous for-</a:t>
            </a:r>
            <a:r>
              <a:rPr lang="en-US" dirty="0" smtClean="0">
                <a:solidFill>
                  <a:srgbClr val="FF0000"/>
                </a:solidFill>
              </a:rPr>
              <a:t>1</a:t>
            </a:r>
          </a:p>
          <a:p>
            <a:r>
              <a:rPr lang="en-US" dirty="0" smtClean="0"/>
              <a:t>Date of death-</a:t>
            </a:r>
            <a:r>
              <a:rPr lang="en-US" dirty="0" smtClean="0">
                <a:solidFill>
                  <a:srgbClr val="FF0000"/>
                </a:solidFill>
              </a:rPr>
              <a:t>4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True or False</a:t>
            </a:r>
            <a:r>
              <a:rPr lang="ru-RU" sz="1800" dirty="0" smtClean="0"/>
              <a:t>?</a:t>
            </a:r>
          </a:p>
          <a:p>
            <a:r>
              <a:rPr lang="en-US" sz="1800" dirty="0" smtClean="0"/>
              <a:t>Walt Disney is famous as * the father of Mickey Mouse*-  </a:t>
            </a:r>
            <a:r>
              <a:rPr lang="en-US" sz="1800" dirty="0" smtClean="0">
                <a:solidFill>
                  <a:srgbClr val="C00000"/>
                </a:solidFill>
              </a:rPr>
              <a:t>T</a:t>
            </a:r>
          </a:p>
          <a:p>
            <a:r>
              <a:rPr lang="en-US" sz="1800" dirty="0" smtClean="0"/>
              <a:t>He sold his first sketches to his relatives- </a:t>
            </a:r>
            <a:r>
              <a:rPr lang="en-US" sz="1800" dirty="0" smtClean="0">
                <a:solidFill>
                  <a:srgbClr val="FF0000"/>
                </a:solidFill>
              </a:rPr>
              <a:t>F</a:t>
            </a:r>
          </a:p>
          <a:p>
            <a:r>
              <a:rPr lang="en-US" sz="1800" dirty="0" smtClean="0"/>
              <a:t>He has much money when he first came to Hollywood- </a:t>
            </a:r>
            <a:r>
              <a:rPr lang="en-US" sz="1800" dirty="0" smtClean="0">
                <a:solidFill>
                  <a:srgbClr val="FF0000"/>
                </a:solidFill>
              </a:rPr>
              <a:t>F</a:t>
            </a:r>
          </a:p>
          <a:p>
            <a:r>
              <a:rPr lang="en-US" sz="1800" dirty="0" smtClean="0"/>
              <a:t>* Steamboat Willie* wasn’t a sound cartoon , it was the silent one- </a:t>
            </a:r>
            <a:r>
              <a:rPr lang="en-US" sz="1800" dirty="0" smtClean="0">
                <a:solidFill>
                  <a:srgbClr val="FF0000"/>
                </a:solidFill>
              </a:rPr>
              <a:t>F</a:t>
            </a:r>
          </a:p>
          <a:p>
            <a:r>
              <a:rPr lang="en-US" sz="1800" dirty="0" smtClean="0"/>
              <a:t>Children watch his cartoons nowadays- </a:t>
            </a:r>
            <a:r>
              <a:rPr lang="en-US" sz="1800" dirty="0" smtClean="0">
                <a:solidFill>
                  <a:srgbClr val="FF0000"/>
                </a:solidFill>
              </a:rPr>
              <a:t>T</a:t>
            </a:r>
            <a:endParaRPr lang="ru-RU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24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620688"/>
            <a:ext cx="46858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/>
              <a:t>Let’s name the film</a:t>
            </a:r>
            <a:endParaRPr lang="ru-RU" sz="4000" dirty="0"/>
          </a:p>
        </p:txBody>
      </p:sp>
      <p:pic>
        <p:nvPicPr>
          <p:cNvPr id="2052" name="Picture 4" descr="https://images-na.ssl-images-amazon.com/images/I/81sYwybU2xL._AC_SY879_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3573016"/>
            <a:ext cx="2160240" cy="3098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.ytimg.com/vi/j-3SLsGnE1c/maxresdefault.jpg?785705782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02440" y="1328574"/>
            <a:ext cx="3862104" cy="2172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avatars.mds.yandex.net/get-kinopoisk-image/1599028/0e8b270d-a05b-4ee6-baae-5156296e5dd5/ori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13283" y="3573016"/>
            <a:ext cx="2170283" cy="3098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maxlang.ru/multfilm-winnie-the-pooh.jpe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328575"/>
            <a:ext cx="237626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The Walt Disney Company - Чёрный плащ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51520" y="4653136"/>
            <a:ext cx="609600" cy="609600"/>
          </a:xfrm>
          <a:prstGeom prst="rect">
            <a:avLst/>
          </a:prstGeom>
        </p:spPr>
      </p:pic>
      <p:pic>
        <p:nvPicPr>
          <p:cNvPr id="6" name="Музыка из мультфильмов Диснея - Утиные истории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51520" y="5445224"/>
            <a:ext cx="609600" cy="609600"/>
          </a:xfrm>
          <a:prstGeom prst="rect">
            <a:avLst/>
          </a:prstGeom>
        </p:spPr>
      </p:pic>
      <p:pic>
        <p:nvPicPr>
          <p:cNvPr id="8" name="Dmitrijj_Voronin_-_Na_mig_bystree_64431208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018184" y="4673918"/>
            <a:ext cx="609600" cy="609600"/>
          </a:xfrm>
          <a:prstGeom prst="rect">
            <a:avLst/>
          </a:prstGeom>
        </p:spPr>
      </p:pic>
      <p:pic>
        <p:nvPicPr>
          <p:cNvPr id="10" name="Музыка из мультфильмов Диснея - Винни Пух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018184" y="53735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78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5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49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7746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5825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740808"/>
          </a:xfrm>
        </p:spPr>
        <p:txBody>
          <a:bodyPr>
            <a:noAutofit/>
          </a:bodyPr>
          <a:lstStyle/>
          <a:p>
            <a:r>
              <a:rPr lang="ru-RU" sz="3200" dirty="0"/>
              <a:t/>
            </a:r>
            <a:br>
              <a:rPr lang="ru-RU" sz="3200" dirty="0"/>
            </a:br>
            <a:r>
              <a:rPr lang="en-US" sz="3200" dirty="0"/>
              <a:t>Put the words in the right order.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1910407"/>
            <a:ext cx="2526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1.When/was/born/he?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19839" y="2415231"/>
            <a:ext cx="2315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r>
              <a:rPr lang="en-US" dirty="0"/>
              <a:t>When was he born?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2973257"/>
            <a:ext cx="2682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2.like/he/did/ drawing?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19839" y="3517526"/>
            <a:ext cx="22605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Did </a:t>
            </a:r>
            <a:r>
              <a:rPr lang="en-US" dirty="0"/>
              <a:t>he like drawing?</a:t>
            </a:r>
            <a:endParaRPr lang="ru-RU" dirty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15972" y="4019041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3. his/what/brother/</a:t>
            </a:r>
            <a:endParaRPr lang="ru-RU" dirty="0"/>
          </a:p>
          <a:p>
            <a:r>
              <a:rPr lang="en-US" dirty="0"/>
              <a:t>he/start/did/with ?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51520" y="4850811"/>
            <a:ext cx="3799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What </a:t>
            </a:r>
            <a:r>
              <a:rPr lang="en-US" dirty="0"/>
              <a:t>did he start with his brother?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15794" y="5336341"/>
            <a:ext cx="33243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4.did/his/he/first/create/</a:t>
            </a:r>
          </a:p>
          <a:p>
            <a:r>
              <a:rPr lang="en-US" dirty="0" smtClean="0"/>
              <a:t>When/film </a:t>
            </a:r>
            <a:r>
              <a:rPr lang="en-US" dirty="0"/>
              <a:t>?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38082" y="6090592"/>
            <a:ext cx="3626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When did he create his first film?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326358" y="1910407"/>
            <a:ext cx="35840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5.many/did/make/films/how/</a:t>
            </a:r>
          </a:p>
          <a:p>
            <a:r>
              <a:rPr lang="en-US" dirty="0" smtClean="0"/>
              <a:t>he </a:t>
            </a:r>
            <a:r>
              <a:rPr lang="en-US" dirty="0"/>
              <a:t>?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326358" y="2578086"/>
            <a:ext cx="3320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r>
              <a:rPr lang="en-US" dirty="0"/>
              <a:t>How many films did he make?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303941" y="3055861"/>
            <a:ext cx="33201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6, </a:t>
            </a:r>
            <a:r>
              <a:rPr lang="en-US" dirty="0" smtClean="0"/>
              <a:t>How/Academy/did/</a:t>
            </a:r>
            <a:endParaRPr lang="ru-RU" dirty="0" smtClean="0"/>
          </a:p>
          <a:p>
            <a:r>
              <a:rPr lang="en-US" dirty="0" smtClean="0"/>
              <a:t>win/many/awards/</a:t>
            </a:r>
            <a:endParaRPr lang="ru-RU" dirty="0" smtClean="0"/>
          </a:p>
          <a:p>
            <a:r>
              <a:rPr lang="en-US" dirty="0" smtClean="0"/>
              <a:t>Walt </a:t>
            </a:r>
            <a:r>
              <a:rPr lang="en-US" dirty="0"/>
              <a:t>?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303941" y="4135481"/>
            <a:ext cx="4549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How many Academy awards did Walt </a:t>
            </a:r>
            <a:r>
              <a:rPr lang="en-US" dirty="0" smtClean="0"/>
              <a:t> win</a:t>
            </a:r>
            <a:r>
              <a:rPr lang="en-US" dirty="0"/>
              <a:t>?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391774" y="4824822"/>
            <a:ext cx="3453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7. did/ Walt/When/Disney/die?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391774" y="5474840"/>
            <a:ext cx="2896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When did Walt Disney die?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5438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1" grpId="0"/>
      <p:bldP spid="13" grpId="0"/>
      <p:bldP spid="15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reflexion</a:t>
            </a:r>
            <a:endParaRPr lang="ru-RU" dirty="0"/>
          </a:p>
        </p:txBody>
      </p:sp>
      <p:pic>
        <p:nvPicPr>
          <p:cNvPr id="3" name="Рисунок 2" descr="http://lib.podelise.ru/tw_files2/urls_6/6/d-5591/5591_html_a7bb2a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1772816"/>
            <a:ext cx="6264696" cy="44644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6002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7647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372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Let’s practice some sounds.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b="1" dirty="0"/>
              <a:t>[ð</a:t>
            </a:r>
            <a:r>
              <a:rPr lang="ru-RU" b="1" dirty="0" smtClean="0"/>
              <a:t>]             </a:t>
            </a:r>
            <a:r>
              <a:rPr lang="ru-RU" b="1" dirty="0"/>
              <a:t>[</a:t>
            </a:r>
            <a:r>
              <a:rPr lang="en-US" b="1" dirty="0"/>
              <a:t>u</a:t>
            </a:r>
            <a:r>
              <a:rPr lang="ru-RU" b="1" dirty="0" smtClean="0"/>
              <a:t>:]           [ </a:t>
            </a:r>
            <a:r>
              <a:rPr lang="ru-RU" b="1" dirty="0"/>
              <a:t>ɔ</a:t>
            </a:r>
            <a:r>
              <a:rPr lang="ru-RU" b="1" dirty="0" smtClean="0"/>
              <a:t>:]           </a:t>
            </a:r>
            <a:r>
              <a:rPr lang="ru-RU" b="1" dirty="0"/>
              <a:t>[</a:t>
            </a:r>
            <a:r>
              <a:rPr lang="en-US" b="1" dirty="0"/>
              <a:t>w</a:t>
            </a:r>
            <a:r>
              <a:rPr lang="ru-RU" b="1" dirty="0" smtClean="0"/>
              <a:t>]</a:t>
            </a:r>
            <a:endParaRPr lang="ru-RU" dirty="0"/>
          </a:p>
          <a:p>
            <a:r>
              <a:rPr lang="ru-RU" dirty="0" smtClean="0"/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Th</a:t>
            </a:r>
            <a:r>
              <a:rPr lang="en-US" sz="2400" b="1" dirty="0" smtClean="0"/>
              <a:t>ere</a:t>
            </a:r>
            <a:r>
              <a:rPr lang="ru-RU" sz="2400" b="1" dirty="0" smtClean="0"/>
              <a:t>      </a:t>
            </a:r>
            <a:r>
              <a:rPr lang="en-US" sz="2400" b="1" dirty="0"/>
              <a:t>Cart</a:t>
            </a:r>
            <a:r>
              <a:rPr lang="en-US" sz="2400" b="1" dirty="0">
                <a:solidFill>
                  <a:srgbClr val="FF0000"/>
                </a:solidFill>
              </a:rPr>
              <a:t>oo</a:t>
            </a:r>
            <a:r>
              <a:rPr lang="en-US" sz="2400" b="1" dirty="0"/>
              <a:t>n</a:t>
            </a:r>
            <a:r>
              <a:rPr lang="ru-RU" sz="2400" b="1" dirty="0" smtClean="0"/>
              <a:t>            </a:t>
            </a:r>
            <a:r>
              <a:rPr lang="en-US" sz="2400" b="1" dirty="0" smtClean="0">
                <a:solidFill>
                  <a:srgbClr val="FF0000"/>
                </a:solidFill>
              </a:rPr>
              <a:t>Al</a:t>
            </a:r>
            <a:r>
              <a:rPr lang="en-US" sz="2400" b="1" dirty="0" smtClean="0"/>
              <a:t>l</a:t>
            </a:r>
            <a:r>
              <a:rPr lang="ru-RU" sz="2400" b="1" dirty="0" smtClean="0"/>
              <a:t>             </a:t>
            </a:r>
            <a:r>
              <a:rPr lang="en-US" sz="2400" b="1" dirty="0"/>
              <a:t>A</a:t>
            </a:r>
            <a:r>
              <a:rPr lang="en-US" sz="2400" b="1" dirty="0">
                <a:solidFill>
                  <a:srgbClr val="FF0000"/>
                </a:solidFill>
              </a:rPr>
              <a:t>w</a:t>
            </a:r>
            <a:r>
              <a:rPr lang="en-US" sz="2400" b="1" dirty="0"/>
              <a:t>ard</a:t>
            </a:r>
            <a:endParaRPr lang="ru-RU" sz="2400" b="1" dirty="0"/>
          </a:p>
          <a:p>
            <a:r>
              <a:rPr lang="ru-RU" sz="2400" b="1" dirty="0" smtClean="0"/>
              <a:t> </a:t>
            </a:r>
            <a:r>
              <a:rPr lang="en-US" sz="2400" b="1" dirty="0" smtClean="0"/>
              <a:t>Wi</a:t>
            </a:r>
            <a:r>
              <a:rPr lang="en-US" sz="2400" b="1" dirty="0" smtClean="0">
                <a:solidFill>
                  <a:srgbClr val="FF0000"/>
                </a:solidFill>
              </a:rPr>
              <a:t>th</a:t>
            </a:r>
            <a:r>
              <a:rPr lang="ru-RU" sz="2400" b="1" dirty="0" smtClean="0">
                <a:solidFill>
                  <a:srgbClr val="FF0000"/>
                </a:solidFill>
              </a:rPr>
              <a:t>        </a:t>
            </a:r>
            <a:r>
              <a:rPr lang="en-US" sz="2400" b="1" dirty="0" smtClean="0"/>
              <a:t>Hollyw</a:t>
            </a:r>
            <a:r>
              <a:rPr lang="en-US" sz="2400" b="1" dirty="0" smtClean="0">
                <a:solidFill>
                  <a:srgbClr val="FF0000"/>
                </a:solidFill>
              </a:rPr>
              <a:t>oo</a:t>
            </a:r>
            <a:r>
              <a:rPr lang="en-US" sz="2400" b="1" dirty="0" smtClean="0"/>
              <a:t>d</a:t>
            </a:r>
            <a:r>
              <a:rPr lang="ru-RU" sz="2400" b="1" dirty="0"/>
              <a:t> </a:t>
            </a:r>
            <a:r>
              <a:rPr lang="ru-RU" sz="2400" b="1" dirty="0" smtClean="0"/>
              <a:t>   </a:t>
            </a:r>
            <a:r>
              <a:rPr lang="en-US" sz="2400" b="1" dirty="0" smtClean="0"/>
              <a:t>dr</a:t>
            </a:r>
            <a:r>
              <a:rPr lang="en-US" sz="2400" b="1" dirty="0" smtClean="0">
                <a:solidFill>
                  <a:srgbClr val="FF0000"/>
                </a:solidFill>
              </a:rPr>
              <a:t>aw</a:t>
            </a:r>
            <a:r>
              <a:rPr lang="en-US" sz="2400" b="1" dirty="0" smtClean="0"/>
              <a:t>ing</a:t>
            </a:r>
            <a:r>
              <a:rPr lang="ru-RU" sz="2400" b="1" dirty="0" smtClean="0"/>
              <a:t>         </a:t>
            </a:r>
            <a:r>
              <a:rPr lang="en-US" sz="2400" b="1" dirty="0">
                <a:solidFill>
                  <a:srgbClr val="FF0000"/>
                </a:solidFill>
              </a:rPr>
              <a:t>W</a:t>
            </a:r>
            <a:r>
              <a:rPr lang="en-US" sz="2400" b="1" dirty="0"/>
              <a:t>alt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en-US" sz="2400" b="1" dirty="0" smtClean="0"/>
              <a:t>Bro</a:t>
            </a:r>
            <a:r>
              <a:rPr lang="en-US" sz="2400" b="1" dirty="0" smtClean="0">
                <a:solidFill>
                  <a:srgbClr val="FF0000"/>
                </a:solidFill>
              </a:rPr>
              <a:t>th</a:t>
            </a:r>
            <a:r>
              <a:rPr lang="en-US" sz="2400" b="1" dirty="0" smtClean="0"/>
              <a:t>er</a:t>
            </a:r>
            <a:r>
              <a:rPr lang="ru-RU" sz="2400" b="1" dirty="0" smtClean="0"/>
              <a:t>                           </a:t>
            </a:r>
            <a:r>
              <a:rPr lang="en-US" sz="2400" b="1" dirty="0" smtClean="0"/>
              <a:t>dw</a:t>
            </a:r>
            <a:r>
              <a:rPr lang="en-US" sz="2400" b="1" dirty="0" smtClean="0">
                <a:solidFill>
                  <a:srgbClr val="FF0000"/>
                </a:solidFill>
              </a:rPr>
              <a:t>ar</a:t>
            </a:r>
            <a:r>
              <a:rPr lang="en-US" sz="2400" b="1" dirty="0" smtClean="0"/>
              <a:t>f</a:t>
            </a:r>
            <a:r>
              <a:rPr lang="ru-RU" sz="2400" b="1" dirty="0" smtClean="0"/>
              <a:t>      </a:t>
            </a:r>
            <a:r>
              <a:rPr lang="en-US" sz="2400" b="1" dirty="0"/>
              <a:t>Sno</a:t>
            </a:r>
            <a:r>
              <a:rPr lang="en-US" sz="2400" b="1" dirty="0">
                <a:solidFill>
                  <a:srgbClr val="FF0000"/>
                </a:solidFill>
              </a:rPr>
              <a:t>w</a:t>
            </a:r>
            <a:r>
              <a:rPr lang="en-US" sz="2400" b="1" dirty="0"/>
              <a:t> </a:t>
            </a:r>
            <a:r>
              <a:rPr lang="en-US" sz="2400" b="1" dirty="0">
                <a:solidFill>
                  <a:srgbClr val="FF0000"/>
                </a:solidFill>
              </a:rPr>
              <a:t>W</a:t>
            </a:r>
            <a:r>
              <a:rPr lang="en-US" sz="2400" b="1" dirty="0"/>
              <a:t>hite</a:t>
            </a:r>
            <a:endParaRPr lang="ru-RU" sz="2400" b="1" dirty="0" smtClean="0"/>
          </a:p>
          <a:p>
            <a:r>
              <a:rPr lang="en-US" sz="2400" b="1" dirty="0" smtClean="0">
                <a:solidFill>
                  <a:srgbClr val="FF0000"/>
                </a:solidFill>
              </a:rPr>
              <a:t>th</a:t>
            </a:r>
            <a:r>
              <a:rPr lang="en-US" sz="2400" b="1" dirty="0" smtClean="0"/>
              <a:t>eir</a:t>
            </a:r>
            <a:endParaRPr lang="ru-RU" sz="2400" dirty="0"/>
          </a:p>
          <a:p>
            <a:r>
              <a:rPr lang="en-US" sz="2400" b="1" dirty="0" smtClean="0">
                <a:solidFill>
                  <a:srgbClr val="FF0000"/>
                </a:solidFill>
              </a:rPr>
              <a:t>Th</a:t>
            </a:r>
            <a:r>
              <a:rPr lang="en-US" sz="2400" b="1" dirty="0" smtClean="0"/>
              <a:t>em</a:t>
            </a:r>
            <a:endParaRPr lang="ru-RU" sz="2400" b="1" dirty="0"/>
          </a:p>
          <a:p>
            <a:r>
              <a:rPr lang="ru-RU" sz="2400" b="1" dirty="0" smtClean="0"/>
              <a:t> </a:t>
            </a:r>
            <a:r>
              <a:rPr lang="en-US" sz="2400" b="1" dirty="0" smtClean="0"/>
              <a:t>Toge</a:t>
            </a:r>
            <a:r>
              <a:rPr lang="en-US" sz="2400" b="1" dirty="0" smtClean="0">
                <a:solidFill>
                  <a:srgbClr val="FF0000"/>
                </a:solidFill>
              </a:rPr>
              <a:t>th</a:t>
            </a:r>
            <a:r>
              <a:rPr lang="en-US" sz="2400" b="1" dirty="0" smtClean="0"/>
              <a:t>er</a:t>
            </a:r>
            <a:endParaRPr lang="ru-RU" sz="2400" b="1" dirty="0" smtClean="0"/>
          </a:p>
          <a:p>
            <a:r>
              <a:rPr lang="en-US" sz="2400" b="1" dirty="0" smtClean="0"/>
              <a:t>Fa</a:t>
            </a:r>
            <a:r>
              <a:rPr lang="en-US" sz="2400" b="1" dirty="0" smtClean="0">
                <a:solidFill>
                  <a:srgbClr val="FF0000"/>
                </a:solidFill>
              </a:rPr>
              <a:t>th</a:t>
            </a:r>
            <a:r>
              <a:rPr lang="en-US" sz="2400" b="1" dirty="0" smtClean="0"/>
              <a:t>er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315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cartoon characters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765" y="1600200"/>
            <a:ext cx="2909944" cy="4525963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8300" y="1628800"/>
            <a:ext cx="3521075" cy="4320480"/>
          </a:xfrm>
        </p:spPr>
      </p:pic>
      <p:sp>
        <p:nvSpPr>
          <p:cNvPr id="9" name="TextBox 8"/>
          <p:cNvSpPr txBox="1"/>
          <p:nvPr/>
        </p:nvSpPr>
        <p:spPr>
          <a:xfrm>
            <a:off x="755576" y="6093296"/>
            <a:ext cx="29899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Mickey Mouse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5004048" y="6093296"/>
            <a:ext cx="22974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Cinderella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113855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cartoon characters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628800"/>
            <a:ext cx="3521075" cy="432048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0813" y="1600200"/>
            <a:ext cx="2756049" cy="4525963"/>
          </a:xfrm>
        </p:spPr>
      </p:pic>
      <p:sp>
        <p:nvSpPr>
          <p:cNvPr id="7" name="TextBox 6"/>
          <p:cNvSpPr txBox="1"/>
          <p:nvPr/>
        </p:nvSpPr>
        <p:spPr>
          <a:xfrm>
            <a:off x="251520" y="5877272"/>
            <a:ext cx="45817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Beauty and the Beast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6084168" y="6093296"/>
            <a:ext cx="14590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Bambi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4430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Company Logo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620044"/>
            <a:ext cx="7239000" cy="4826000"/>
          </a:xfrm>
        </p:spPr>
      </p:pic>
    </p:spTree>
    <p:extLst>
      <p:ext uri="{BB962C8B-B14F-4D97-AF65-F5344CB8AC3E}">
        <p14:creationId xmlns:p14="http://schemas.microsoft.com/office/powerpoint/2010/main" val="247939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Who is the father of these characters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997075"/>
            <a:ext cx="7239000" cy="4071937"/>
          </a:xfrm>
        </p:spPr>
      </p:pic>
    </p:spTree>
    <p:extLst>
      <p:ext uri="{BB962C8B-B14F-4D97-AF65-F5344CB8AC3E}">
        <p14:creationId xmlns:p14="http://schemas.microsoft.com/office/powerpoint/2010/main" val="203820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is the aim of our lesson?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052736"/>
            <a:ext cx="6255488" cy="1595771"/>
          </a:xfrm>
        </p:spPr>
        <p:txBody>
          <a:bodyPr>
            <a:normAutofit/>
          </a:bodyPr>
          <a:lstStyle/>
          <a:p>
            <a:r>
              <a:rPr lang="en-US" sz="3200" dirty="0"/>
              <a:t>What famous person are we going to talk about today?</a:t>
            </a:r>
            <a:endParaRPr lang="ru-RU" sz="3200" dirty="0"/>
          </a:p>
          <a:p>
            <a:endParaRPr lang="ru-RU" sz="3200" dirty="0"/>
          </a:p>
        </p:txBody>
      </p:sp>
      <p:pic>
        <p:nvPicPr>
          <p:cNvPr id="1026" name="Picture 2" descr="https://i.pinimg.com/originals/ee/39/f6/ee39f6c11f8204faadea02d59356110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3861048"/>
            <a:ext cx="3286577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32040" y="4797152"/>
            <a:ext cx="28680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New information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8350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15616" y="476672"/>
            <a:ext cx="6255488" cy="743507"/>
          </a:xfrm>
        </p:spPr>
        <p:txBody>
          <a:bodyPr/>
          <a:lstStyle/>
          <a:p>
            <a:pPr algn="ctr"/>
            <a:r>
              <a:rPr lang="en-US" dirty="0"/>
              <a:t>Walt Disney lived in the past, I guess it’s high time we </a:t>
            </a:r>
            <a:r>
              <a:rPr lang="en-US" dirty="0" smtClean="0"/>
              <a:t>revise </a:t>
            </a:r>
            <a:r>
              <a:rPr lang="en-US" dirty="0"/>
              <a:t>the Past Simple Tense.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475656" y="2132856"/>
            <a:ext cx="1354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speak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4543935" y="2132855"/>
            <a:ext cx="13612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spoke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1547664" y="3284984"/>
            <a:ext cx="8915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tell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4722644" y="3284983"/>
            <a:ext cx="1008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told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1557409" y="4369542"/>
            <a:ext cx="1273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write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4543935" y="4407122"/>
            <a:ext cx="13901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wrote</a:t>
            </a:r>
            <a:endParaRPr lang="ru-RU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1604603" y="5517232"/>
            <a:ext cx="6655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go</a:t>
            </a:r>
            <a:endParaRPr lang="ru-RU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4553196" y="5517231"/>
            <a:ext cx="1213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went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43468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296</TotalTime>
  <Words>554</Words>
  <Application>Microsoft Office PowerPoint</Application>
  <PresentationFormat>Экран (4:3)</PresentationFormat>
  <Paragraphs>122</Paragraphs>
  <Slides>18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Calibri</vt:lpstr>
      <vt:lpstr>Tahoma</vt:lpstr>
      <vt:lpstr>Times New Roman</vt:lpstr>
      <vt:lpstr>Trebuchet MS</vt:lpstr>
      <vt:lpstr>Wingdings</vt:lpstr>
      <vt:lpstr>Wingdings 2</vt:lpstr>
      <vt:lpstr>Изящная</vt:lpstr>
      <vt:lpstr>Lesson</vt:lpstr>
      <vt:lpstr>Презентация PowerPoint</vt:lpstr>
      <vt:lpstr>Let’s practice some sounds. </vt:lpstr>
      <vt:lpstr>cartoon characters</vt:lpstr>
      <vt:lpstr>cartoon characters</vt:lpstr>
      <vt:lpstr>Company Logo</vt:lpstr>
      <vt:lpstr>Who is the father of these characters?</vt:lpstr>
      <vt:lpstr>What is the aim of our lesson? </vt:lpstr>
      <vt:lpstr>Презентация PowerPoint</vt:lpstr>
      <vt:lpstr>read some words </vt:lpstr>
      <vt:lpstr>let's listen and read the text about Walt Disney's life.</vt:lpstr>
      <vt:lpstr> Find the verbs in Past Simple form, give me the infinitive </vt:lpstr>
      <vt:lpstr>Work in groups</vt:lpstr>
      <vt:lpstr>Let’s check your answer</vt:lpstr>
      <vt:lpstr>Let’s check your answer</vt:lpstr>
      <vt:lpstr>Презентация PowerPoint</vt:lpstr>
      <vt:lpstr> Put the words in the right order. </vt:lpstr>
      <vt:lpstr>reflexion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</dc:title>
  <dc:creator>Пользователь</dc:creator>
  <cp:lastModifiedBy>Александр</cp:lastModifiedBy>
  <cp:revision>21</cp:revision>
  <dcterms:created xsi:type="dcterms:W3CDTF">2024-03-03T16:40:48Z</dcterms:created>
  <dcterms:modified xsi:type="dcterms:W3CDTF">2025-02-16T20:50:02Z</dcterms:modified>
</cp:coreProperties>
</file>